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92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5771F45-DCD5-4561-B5F0-056679E65AB6}">
  <a:tblStyle styleId="{55771F45-DCD5-4561-B5F0-056679E65A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7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388620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1588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1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iw-IL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024429d0e6_0_6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024429d0e6_0_6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3024429d0e6_0_623:notes"/>
          <p:cNvSpPr txBox="1"/>
          <p:nvPr>
            <p:ph idx="12" type="sldNum"/>
          </p:nvPr>
        </p:nvSpPr>
        <p:spPr>
          <a:xfrm>
            <a:off x="1588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1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020368cd9f_2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020368cd9f_2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3020368cd9f_2_10:notes"/>
          <p:cNvSpPr txBox="1"/>
          <p:nvPr>
            <p:ph idx="12" type="sldNum"/>
          </p:nvPr>
        </p:nvSpPr>
        <p:spPr>
          <a:xfrm>
            <a:off x="1588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1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020368cd9f_2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020368cd9f_2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3020368cd9f_2_18:notes"/>
          <p:cNvSpPr txBox="1"/>
          <p:nvPr>
            <p:ph idx="12" type="sldNum"/>
          </p:nvPr>
        </p:nvSpPr>
        <p:spPr>
          <a:xfrm>
            <a:off x="1588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1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03c9a39885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03c9a39885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303c9a39885_2_0:notes"/>
          <p:cNvSpPr txBox="1"/>
          <p:nvPr>
            <p:ph idx="12" type="sldNum"/>
          </p:nvPr>
        </p:nvSpPr>
        <p:spPr>
          <a:xfrm>
            <a:off x="1588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1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020368cd9f_2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020368cd9f_2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3020368cd9f_2_41:notes"/>
          <p:cNvSpPr txBox="1"/>
          <p:nvPr>
            <p:ph idx="12" type="sldNum"/>
          </p:nvPr>
        </p:nvSpPr>
        <p:spPr>
          <a:xfrm>
            <a:off x="1588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1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 txBox="1"/>
          <p:nvPr>
            <p:ph idx="12" type="sldNum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020368cd9f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020368cd9f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3020368cd9f_0_3:notes"/>
          <p:cNvSpPr txBox="1"/>
          <p:nvPr>
            <p:ph idx="12" type="sldNum"/>
          </p:nvPr>
        </p:nvSpPr>
        <p:spPr>
          <a:xfrm>
            <a:off x="1588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1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020368cd9f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020368cd9f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3020368cd9f_0_9:notes"/>
          <p:cNvSpPr txBox="1"/>
          <p:nvPr>
            <p:ph idx="12" type="sldNum"/>
          </p:nvPr>
        </p:nvSpPr>
        <p:spPr>
          <a:xfrm>
            <a:off x="1588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1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020368cd9f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020368cd9f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3020368cd9f_0_15:notes"/>
          <p:cNvSpPr txBox="1"/>
          <p:nvPr>
            <p:ph idx="12" type="sldNum"/>
          </p:nvPr>
        </p:nvSpPr>
        <p:spPr>
          <a:xfrm>
            <a:off x="1588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1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020368cd9f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020368cd9f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3020368cd9f_0_21:notes"/>
          <p:cNvSpPr txBox="1"/>
          <p:nvPr>
            <p:ph idx="12" type="sldNum"/>
          </p:nvPr>
        </p:nvSpPr>
        <p:spPr>
          <a:xfrm>
            <a:off x="1588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1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020368cd9f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020368cd9f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3020368cd9f_0_27:notes"/>
          <p:cNvSpPr txBox="1"/>
          <p:nvPr>
            <p:ph idx="12" type="sldNum"/>
          </p:nvPr>
        </p:nvSpPr>
        <p:spPr>
          <a:xfrm>
            <a:off x="1588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1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03c9a39885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03c9a39885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303c9a39885_1_1:notes"/>
          <p:cNvSpPr txBox="1"/>
          <p:nvPr>
            <p:ph idx="12" type="sldNum"/>
          </p:nvPr>
        </p:nvSpPr>
        <p:spPr>
          <a:xfrm>
            <a:off x="1588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1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כותרת ותוכן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360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838200" y="1825625"/>
            <a:ext cx="6348900" cy="3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900"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1" algn="l">
              <a:spcBef>
                <a:spcPts val="0"/>
              </a:spcBef>
              <a:buNone/>
              <a:defRPr/>
            </a:lvl1pPr>
            <a:lvl2pPr indent="0" lvl="1" marL="0" rtl="1" algn="l">
              <a:spcBef>
                <a:spcPts val="0"/>
              </a:spcBef>
              <a:buNone/>
              <a:defRPr/>
            </a:lvl2pPr>
            <a:lvl3pPr indent="0" lvl="2" marL="0" rtl="1" algn="l">
              <a:spcBef>
                <a:spcPts val="0"/>
              </a:spcBef>
              <a:buNone/>
              <a:defRPr/>
            </a:lvl3pPr>
            <a:lvl4pPr indent="0" lvl="3" marL="0" rtl="1" algn="l">
              <a:spcBef>
                <a:spcPts val="0"/>
              </a:spcBef>
              <a:buNone/>
              <a:defRPr/>
            </a:lvl4pPr>
            <a:lvl5pPr indent="0" lvl="4" marL="0" rtl="1" algn="l">
              <a:spcBef>
                <a:spcPts val="0"/>
              </a:spcBef>
              <a:buNone/>
              <a:defRPr/>
            </a:lvl5pPr>
            <a:lvl6pPr indent="0" lvl="5" marL="0" rtl="1" algn="l">
              <a:spcBef>
                <a:spcPts val="0"/>
              </a:spcBef>
              <a:buNone/>
              <a:defRPr/>
            </a:lvl6pPr>
            <a:lvl7pPr indent="0" lvl="6" marL="0" rtl="1" algn="l">
              <a:spcBef>
                <a:spcPts val="0"/>
              </a:spcBef>
              <a:buNone/>
              <a:defRPr/>
            </a:lvl7pPr>
            <a:lvl8pPr indent="0" lvl="7" marL="0" rtl="1" algn="l">
              <a:spcBef>
                <a:spcPts val="0"/>
              </a:spcBef>
              <a:buNone/>
              <a:defRPr/>
            </a:lvl8pPr>
            <a:lvl9pPr indent="0" lvl="8" marL="0" rtl="1" algn="l">
              <a:spcBef>
                <a:spcPts val="0"/>
              </a:spcBef>
              <a:buNone/>
              <a:defRPr/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כותרת וטקסט אנכי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1" algn="l">
              <a:spcBef>
                <a:spcPts val="0"/>
              </a:spcBef>
              <a:buNone/>
              <a:defRPr/>
            </a:lvl1pPr>
            <a:lvl2pPr indent="0" lvl="1" marL="0" rtl="1" algn="l">
              <a:spcBef>
                <a:spcPts val="0"/>
              </a:spcBef>
              <a:buNone/>
              <a:defRPr/>
            </a:lvl2pPr>
            <a:lvl3pPr indent="0" lvl="2" marL="0" rtl="1" algn="l">
              <a:spcBef>
                <a:spcPts val="0"/>
              </a:spcBef>
              <a:buNone/>
              <a:defRPr/>
            </a:lvl3pPr>
            <a:lvl4pPr indent="0" lvl="3" marL="0" rtl="1" algn="l">
              <a:spcBef>
                <a:spcPts val="0"/>
              </a:spcBef>
              <a:buNone/>
              <a:defRPr/>
            </a:lvl4pPr>
            <a:lvl5pPr indent="0" lvl="4" marL="0" rtl="1" algn="l">
              <a:spcBef>
                <a:spcPts val="0"/>
              </a:spcBef>
              <a:buNone/>
              <a:defRPr/>
            </a:lvl5pPr>
            <a:lvl6pPr indent="0" lvl="5" marL="0" rtl="1" algn="l">
              <a:spcBef>
                <a:spcPts val="0"/>
              </a:spcBef>
              <a:buNone/>
              <a:defRPr/>
            </a:lvl6pPr>
            <a:lvl7pPr indent="0" lvl="6" marL="0" rtl="1" algn="l">
              <a:spcBef>
                <a:spcPts val="0"/>
              </a:spcBef>
              <a:buNone/>
              <a:defRPr/>
            </a:lvl7pPr>
            <a:lvl8pPr indent="0" lvl="7" marL="0" rtl="1" algn="l">
              <a:spcBef>
                <a:spcPts val="0"/>
              </a:spcBef>
              <a:buNone/>
              <a:defRPr/>
            </a:lvl8pPr>
            <a:lvl9pPr indent="0" lvl="8" marL="0" rtl="1" algn="l">
              <a:spcBef>
                <a:spcPts val="0"/>
              </a:spcBef>
              <a:buNone/>
              <a:defRPr/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כותרת אנכית וטקסט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1" algn="l">
              <a:spcBef>
                <a:spcPts val="0"/>
              </a:spcBef>
              <a:buNone/>
              <a:defRPr/>
            </a:lvl1pPr>
            <a:lvl2pPr indent="0" lvl="1" marL="0" rtl="1" algn="l">
              <a:spcBef>
                <a:spcPts val="0"/>
              </a:spcBef>
              <a:buNone/>
              <a:defRPr/>
            </a:lvl2pPr>
            <a:lvl3pPr indent="0" lvl="2" marL="0" rtl="1" algn="l">
              <a:spcBef>
                <a:spcPts val="0"/>
              </a:spcBef>
              <a:buNone/>
              <a:defRPr/>
            </a:lvl3pPr>
            <a:lvl4pPr indent="0" lvl="3" marL="0" rtl="1" algn="l">
              <a:spcBef>
                <a:spcPts val="0"/>
              </a:spcBef>
              <a:buNone/>
              <a:defRPr/>
            </a:lvl4pPr>
            <a:lvl5pPr indent="0" lvl="4" marL="0" rtl="1" algn="l">
              <a:spcBef>
                <a:spcPts val="0"/>
              </a:spcBef>
              <a:buNone/>
              <a:defRPr/>
            </a:lvl5pPr>
            <a:lvl6pPr indent="0" lvl="5" marL="0" rtl="1" algn="l">
              <a:spcBef>
                <a:spcPts val="0"/>
              </a:spcBef>
              <a:buNone/>
              <a:defRPr/>
            </a:lvl6pPr>
            <a:lvl7pPr indent="0" lvl="6" marL="0" rtl="1" algn="l">
              <a:spcBef>
                <a:spcPts val="0"/>
              </a:spcBef>
              <a:buNone/>
              <a:defRPr/>
            </a:lvl7pPr>
            <a:lvl8pPr indent="0" lvl="7" marL="0" rtl="1" algn="l">
              <a:spcBef>
                <a:spcPts val="0"/>
              </a:spcBef>
              <a:buNone/>
              <a:defRPr/>
            </a:lvl8pPr>
            <a:lvl9pPr indent="0" lvl="8" marL="0" rtl="1" algn="l">
              <a:spcBef>
                <a:spcPts val="0"/>
              </a:spcBef>
              <a:buNone/>
              <a:defRPr/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שקופית כותרת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1" algn="l">
              <a:spcBef>
                <a:spcPts val="0"/>
              </a:spcBef>
              <a:buNone/>
              <a:defRPr/>
            </a:lvl1pPr>
            <a:lvl2pPr indent="0" lvl="1" marL="0" rtl="1" algn="l">
              <a:spcBef>
                <a:spcPts val="0"/>
              </a:spcBef>
              <a:buNone/>
              <a:defRPr/>
            </a:lvl2pPr>
            <a:lvl3pPr indent="0" lvl="2" marL="0" rtl="1" algn="l">
              <a:spcBef>
                <a:spcPts val="0"/>
              </a:spcBef>
              <a:buNone/>
              <a:defRPr/>
            </a:lvl3pPr>
            <a:lvl4pPr indent="0" lvl="3" marL="0" rtl="1" algn="l">
              <a:spcBef>
                <a:spcPts val="0"/>
              </a:spcBef>
              <a:buNone/>
              <a:defRPr/>
            </a:lvl4pPr>
            <a:lvl5pPr indent="0" lvl="4" marL="0" rtl="1" algn="l">
              <a:spcBef>
                <a:spcPts val="0"/>
              </a:spcBef>
              <a:buNone/>
              <a:defRPr/>
            </a:lvl5pPr>
            <a:lvl6pPr indent="0" lvl="5" marL="0" rtl="1" algn="l">
              <a:spcBef>
                <a:spcPts val="0"/>
              </a:spcBef>
              <a:buNone/>
              <a:defRPr/>
            </a:lvl6pPr>
            <a:lvl7pPr indent="0" lvl="6" marL="0" rtl="1" algn="l">
              <a:spcBef>
                <a:spcPts val="0"/>
              </a:spcBef>
              <a:buNone/>
              <a:defRPr/>
            </a:lvl7pPr>
            <a:lvl8pPr indent="0" lvl="7" marL="0" rtl="1" algn="l">
              <a:spcBef>
                <a:spcPts val="0"/>
              </a:spcBef>
              <a:buNone/>
              <a:defRPr/>
            </a:lvl8pPr>
            <a:lvl9pPr indent="0" lvl="8" marL="0" rtl="1" algn="l">
              <a:spcBef>
                <a:spcPts val="0"/>
              </a:spcBef>
              <a:buNone/>
              <a:defRPr/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כותרת מקטע עליונה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1" algn="l">
              <a:spcBef>
                <a:spcPts val="0"/>
              </a:spcBef>
              <a:buNone/>
              <a:defRPr/>
            </a:lvl1pPr>
            <a:lvl2pPr indent="0" lvl="1" marL="0" rtl="1" algn="l">
              <a:spcBef>
                <a:spcPts val="0"/>
              </a:spcBef>
              <a:buNone/>
              <a:defRPr/>
            </a:lvl2pPr>
            <a:lvl3pPr indent="0" lvl="2" marL="0" rtl="1" algn="l">
              <a:spcBef>
                <a:spcPts val="0"/>
              </a:spcBef>
              <a:buNone/>
              <a:defRPr/>
            </a:lvl3pPr>
            <a:lvl4pPr indent="0" lvl="3" marL="0" rtl="1" algn="l">
              <a:spcBef>
                <a:spcPts val="0"/>
              </a:spcBef>
              <a:buNone/>
              <a:defRPr/>
            </a:lvl4pPr>
            <a:lvl5pPr indent="0" lvl="4" marL="0" rtl="1" algn="l">
              <a:spcBef>
                <a:spcPts val="0"/>
              </a:spcBef>
              <a:buNone/>
              <a:defRPr/>
            </a:lvl5pPr>
            <a:lvl6pPr indent="0" lvl="5" marL="0" rtl="1" algn="l">
              <a:spcBef>
                <a:spcPts val="0"/>
              </a:spcBef>
              <a:buNone/>
              <a:defRPr/>
            </a:lvl6pPr>
            <a:lvl7pPr indent="0" lvl="6" marL="0" rtl="1" algn="l">
              <a:spcBef>
                <a:spcPts val="0"/>
              </a:spcBef>
              <a:buNone/>
              <a:defRPr/>
            </a:lvl7pPr>
            <a:lvl8pPr indent="0" lvl="7" marL="0" rtl="1" algn="l">
              <a:spcBef>
                <a:spcPts val="0"/>
              </a:spcBef>
              <a:buNone/>
              <a:defRPr/>
            </a:lvl8pPr>
            <a:lvl9pPr indent="0" lvl="8" marL="0" rtl="1" algn="l">
              <a:spcBef>
                <a:spcPts val="0"/>
              </a:spcBef>
              <a:buNone/>
              <a:defRPr/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שני תכנים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1" algn="l">
              <a:spcBef>
                <a:spcPts val="0"/>
              </a:spcBef>
              <a:buNone/>
              <a:defRPr/>
            </a:lvl1pPr>
            <a:lvl2pPr indent="0" lvl="1" marL="0" rtl="1" algn="l">
              <a:spcBef>
                <a:spcPts val="0"/>
              </a:spcBef>
              <a:buNone/>
              <a:defRPr/>
            </a:lvl2pPr>
            <a:lvl3pPr indent="0" lvl="2" marL="0" rtl="1" algn="l">
              <a:spcBef>
                <a:spcPts val="0"/>
              </a:spcBef>
              <a:buNone/>
              <a:defRPr/>
            </a:lvl3pPr>
            <a:lvl4pPr indent="0" lvl="3" marL="0" rtl="1" algn="l">
              <a:spcBef>
                <a:spcPts val="0"/>
              </a:spcBef>
              <a:buNone/>
              <a:defRPr/>
            </a:lvl4pPr>
            <a:lvl5pPr indent="0" lvl="4" marL="0" rtl="1" algn="l">
              <a:spcBef>
                <a:spcPts val="0"/>
              </a:spcBef>
              <a:buNone/>
              <a:defRPr/>
            </a:lvl5pPr>
            <a:lvl6pPr indent="0" lvl="5" marL="0" rtl="1" algn="l">
              <a:spcBef>
                <a:spcPts val="0"/>
              </a:spcBef>
              <a:buNone/>
              <a:defRPr/>
            </a:lvl6pPr>
            <a:lvl7pPr indent="0" lvl="6" marL="0" rtl="1" algn="l">
              <a:spcBef>
                <a:spcPts val="0"/>
              </a:spcBef>
              <a:buNone/>
              <a:defRPr/>
            </a:lvl7pPr>
            <a:lvl8pPr indent="0" lvl="7" marL="0" rtl="1" algn="l">
              <a:spcBef>
                <a:spcPts val="0"/>
              </a:spcBef>
              <a:buNone/>
              <a:defRPr/>
            </a:lvl8pPr>
            <a:lvl9pPr indent="0" lvl="8" marL="0" rtl="1" algn="l">
              <a:spcBef>
                <a:spcPts val="0"/>
              </a:spcBef>
              <a:buNone/>
              <a:defRPr/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השוואה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1" algn="l">
              <a:spcBef>
                <a:spcPts val="0"/>
              </a:spcBef>
              <a:buNone/>
              <a:defRPr/>
            </a:lvl1pPr>
            <a:lvl2pPr indent="0" lvl="1" marL="0" rtl="1" algn="l">
              <a:spcBef>
                <a:spcPts val="0"/>
              </a:spcBef>
              <a:buNone/>
              <a:defRPr/>
            </a:lvl2pPr>
            <a:lvl3pPr indent="0" lvl="2" marL="0" rtl="1" algn="l">
              <a:spcBef>
                <a:spcPts val="0"/>
              </a:spcBef>
              <a:buNone/>
              <a:defRPr/>
            </a:lvl3pPr>
            <a:lvl4pPr indent="0" lvl="3" marL="0" rtl="1" algn="l">
              <a:spcBef>
                <a:spcPts val="0"/>
              </a:spcBef>
              <a:buNone/>
              <a:defRPr/>
            </a:lvl4pPr>
            <a:lvl5pPr indent="0" lvl="4" marL="0" rtl="1" algn="l">
              <a:spcBef>
                <a:spcPts val="0"/>
              </a:spcBef>
              <a:buNone/>
              <a:defRPr/>
            </a:lvl5pPr>
            <a:lvl6pPr indent="0" lvl="5" marL="0" rtl="1" algn="l">
              <a:spcBef>
                <a:spcPts val="0"/>
              </a:spcBef>
              <a:buNone/>
              <a:defRPr/>
            </a:lvl6pPr>
            <a:lvl7pPr indent="0" lvl="6" marL="0" rtl="1" algn="l">
              <a:spcBef>
                <a:spcPts val="0"/>
              </a:spcBef>
              <a:buNone/>
              <a:defRPr/>
            </a:lvl7pPr>
            <a:lvl8pPr indent="0" lvl="7" marL="0" rtl="1" algn="l">
              <a:spcBef>
                <a:spcPts val="0"/>
              </a:spcBef>
              <a:buNone/>
              <a:defRPr/>
            </a:lvl8pPr>
            <a:lvl9pPr indent="0" lvl="8" marL="0" rtl="1" algn="l">
              <a:spcBef>
                <a:spcPts val="0"/>
              </a:spcBef>
              <a:buNone/>
              <a:defRPr/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כותרת בלבד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1" algn="l">
              <a:spcBef>
                <a:spcPts val="0"/>
              </a:spcBef>
              <a:buNone/>
              <a:defRPr/>
            </a:lvl1pPr>
            <a:lvl2pPr indent="0" lvl="1" marL="0" rtl="1" algn="l">
              <a:spcBef>
                <a:spcPts val="0"/>
              </a:spcBef>
              <a:buNone/>
              <a:defRPr/>
            </a:lvl2pPr>
            <a:lvl3pPr indent="0" lvl="2" marL="0" rtl="1" algn="l">
              <a:spcBef>
                <a:spcPts val="0"/>
              </a:spcBef>
              <a:buNone/>
              <a:defRPr/>
            </a:lvl3pPr>
            <a:lvl4pPr indent="0" lvl="3" marL="0" rtl="1" algn="l">
              <a:spcBef>
                <a:spcPts val="0"/>
              </a:spcBef>
              <a:buNone/>
              <a:defRPr/>
            </a:lvl4pPr>
            <a:lvl5pPr indent="0" lvl="4" marL="0" rtl="1" algn="l">
              <a:spcBef>
                <a:spcPts val="0"/>
              </a:spcBef>
              <a:buNone/>
              <a:defRPr/>
            </a:lvl5pPr>
            <a:lvl6pPr indent="0" lvl="5" marL="0" rtl="1" algn="l">
              <a:spcBef>
                <a:spcPts val="0"/>
              </a:spcBef>
              <a:buNone/>
              <a:defRPr/>
            </a:lvl6pPr>
            <a:lvl7pPr indent="0" lvl="6" marL="0" rtl="1" algn="l">
              <a:spcBef>
                <a:spcPts val="0"/>
              </a:spcBef>
              <a:buNone/>
              <a:defRPr/>
            </a:lvl7pPr>
            <a:lvl8pPr indent="0" lvl="7" marL="0" rtl="1" algn="l">
              <a:spcBef>
                <a:spcPts val="0"/>
              </a:spcBef>
              <a:buNone/>
              <a:defRPr/>
            </a:lvl8pPr>
            <a:lvl9pPr indent="0" lvl="8" marL="0" rtl="1" algn="l">
              <a:spcBef>
                <a:spcPts val="0"/>
              </a:spcBef>
              <a:buNone/>
              <a:defRPr/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ריק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1" algn="l">
              <a:spcBef>
                <a:spcPts val="0"/>
              </a:spcBef>
              <a:buNone/>
              <a:defRPr/>
            </a:lvl1pPr>
            <a:lvl2pPr indent="0" lvl="1" marL="0" rtl="1" algn="l">
              <a:spcBef>
                <a:spcPts val="0"/>
              </a:spcBef>
              <a:buNone/>
              <a:defRPr/>
            </a:lvl2pPr>
            <a:lvl3pPr indent="0" lvl="2" marL="0" rtl="1" algn="l">
              <a:spcBef>
                <a:spcPts val="0"/>
              </a:spcBef>
              <a:buNone/>
              <a:defRPr/>
            </a:lvl3pPr>
            <a:lvl4pPr indent="0" lvl="3" marL="0" rtl="1" algn="l">
              <a:spcBef>
                <a:spcPts val="0"/>
              </a:spcBef>
              <a:buNone/>
              <a:defRPr/>
            </a:lvl4pPr>
            <a:lvl5pPr indent="0" lvl="4" marL="0" rtl="1" algn="l">
              <a:spcBef>
                <a:spcPts val="0"/>
              </a:spcBef>
              <a:buNone/>
              <a:defRPr/>
            </a:lvl5pPr>
            <a:lvl6pPr indent="0" lvl="5" marL="0" rtl="1" algn="l">
              <a:spcBef>
                <a:spcPts val="0"/>
              </a:spcBef>
              <a:buNone/>
              <a:defRPr/>
            </a:lvl6pPr>
            <a:lvl7pPr indent="0" lvl="6" marL="0" rtl="1" algn="l">
              <a:spcBef>
                <a:spcPts val="0"/>
              </a:spcBef>
              <a:buNone/>
              <a:defRPr/>
            </a:lvl7pPr>
            <a:lvl8pPr indent="0" lvl="7" marL="0" rtl="1" algn="l">
              <a:spcBef>
                <a:spcPts val="0"/>
              </a:spcBef>
              <a:buNone/>
              <a:defRPr/>
            </a:lvl8pPr>
            <a:lvl9pPr indent="0" lvl="8" marL="0" rtl="1" algn="l">
              <a:spcBef>
                <a:spcPts val="0"/>
              </a:spcBef>
              <a:buNone/>
              <a:defRPr/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תוכן עם כיתוב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1" algn="l">
              <a:spcBef>
                <a:spcPts val="0"/>
              </a:spcBef>
              <a:buNone/>
              <a:defRPr/>
            </a:lvl1pPr>
            <a:lvl2pPr indent="0" lvl="1" marL="0" rtl="1" algn="l">
              <a:spcBef>
                <a:spcPts val="0"/>
              </a:spcBef>
              <a:buNone/>
              <a:defRPr/>
            </a:lvl2pPr>
            <a:lvl3pPr indent="0" lvl="2" marL="0" rtl="1" algn="l">
              <a:spcBef>
                <a:spcPts val="0"/>
              </a:spcBef>
              <a:buNone/>
              <a:defRPr/>
            </a:lvl3pPr>
            <a:lvl4pPr indent="0" lvl="3" marL="0" rtl="1" algn="l">
              <a:spcBef>
                <a:spcPts val="0"/>
              </a:spcBef>
              <a:buNone/>
              <a:defRPr/>
            </a:lvl4pPr>
            <a:lvl5pPr indent="0" lvl="4" marL="0" rtl="1" algn="l">
              <a:spcBef>
                <a:spcPts val="0"/>
              </a:spcBef>
              <a:buNone/>
              <a:defRPr/>
            </a:lvl5pPr>
            <a:lvl6pPr indent="0" lvl="5" marL="0" rtl="1" algn="l">
              <a:spcBef>
                <a:spcPts val="0"/>
              </a:spcBef>
              <a:buNone/>
              <a:defRPr/>
            </a:lvl6pPr>
            <a:lvl7pPr indent="0" lvl="6" marL="0" rtl="1" algn="l">
              <a:spcBef>
                <a:spcPts val="0"/>
              </a:spcBef>
              <a:buNone/>
              <a:defRPr/>
            </a:lvl7pPr>
            <a:lvl8pPr indent="0" lvl="7" marL="0" rtl="1" algn="l">
              <a:spcBef>
                <a:spcPts val="0"/>
              </a:spcBef>
              <a:buNone/>
              <a:defRPr/>
            </a:lvl8pPr>
            <a:lvl9pPr indent="0" lvl="8" marL="0" rtl="1" algn="l">
              <a:spcBef>
                <a:spcPts val="0"/>
              </a:spcBef>
              <a:buNone/>
              <a:defRPr/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תמונה עם כיתוב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1" algn="l">
              <a:spcBef>
                <a:spcPts val="0"/>
              </a:spcBef>
              <a:buNone/>
              <a:defRPr/>
            </a:lvl1pPr>
            <a:lvl2pPr indent="0" lvl="1" marL="0" rtl="1" algn="l">
              <a:spcBef>
                <a:spcPts val="0"/>
              </a:spcBef>
              <a:buNone/>
              <a:defRPr/>
            </a:lvl2pPr>
            <a:lvl3pPr indent="0" lvl="2" marL="0" rtl="1" algn="l">
              <a:spcBef>
                <a:spcPts val="0"/>
              </a:spcBef>
              <a:buNone/>
              <a:defRPr/>
            </a:lvl3pPr>
            <a:lvl4pPr indent="0" lvl="3" marL="0" rtl="1" algn="l">
              <a:spcBef>
                <a:spcPts val="0"/>
              </a:spcBef>
              <a:buNone/>
              <a:defRPr/>
            </a:lvl4pPr>
            <a:lvl5pPr indent="0" lvl="4" marL="0" rtl="1" algn="l">
              <a:spcBef>
                <a:spcPts val="0"/>
              </a:spcBef>
              <a:buNone/>
              <a:defRPr/>
            </a:lvl5pPr>
            <a:lvl6pPr indent="0" lvl="5" marL="0" rtl="1" algn="l">
              <a:spcBef>
                <a:spcPts val="0"/>
              </a:spcBef>
              <a:buNone/>
              <a:defRPr/>
            </a:lvl6pPr>
            <a:lvl7pPr indent="0" lvl="6" marL="0" rtl="1" algn="l">
              <a:spcBef>
                <a:spcPts val="0"/>
              </a:spcBef>
              <a:buNone/>
              <a:defRPr/>
            </a:lvl7pPr>
            <a:lvl8pPr indent="0" lvl="7" marL="0" rtl="1" algn="l">
              <a:spcBef>
                <a:spcPts val="0"/>
              </a:spcBef>
              <a:buNone/>
              <a:defRPr/>
            </a:lvl8pPr>
            <a:lvl9pPr indent="0" lvl="8" marL="0" rtl="1" algn="l">
              <a:spcBef>
                <a:spcPts val="0"/>
              </a:spcBef>
              <a:buNone/>
              <a:defRPr/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1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1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1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1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1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1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1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1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1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title"/>
          </p:nvPr>
        </p:nvSpPr>
        <p:spPr>
          <a:xfrm>
            <a:off x="705450" y="475275"/>
            <a:ext cx="10781100" cy="19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iw-IL" sz="6300"/>
              <a:t>TradeWise AI</a:t>
            </a:r>
            <a:endParaRPr sz="63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iw-IL" sz="5300"/>
              <a:t> An Intelligent Stock </a:t>
            </a:r>
            <a:endParaRPr sz="53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iw-IL" sz="5300"/>
              <a:t>Trading Assistant</a:t>
            </a:r>
            <a:endParaRPr sz="2600"/>
          </a:p>
        </p:txBody>
      </p:sp>
      <p:pic>
        <p:nvPicPr>
          <p:cNvPr id="89" name="Google Shape;89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94300" y="5152202"/>
            <a:ext cx="1997700" cy="17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/>
        </p:nvSpPr>
        <p:spPr>
          <a:xfrm>
            <a:off x="0" y="5380500"/>
            <a:ext cx="5261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Raz Waiss 315495622</a:t>
            </a:r>
            <a:endParaRPr b="1"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Niv Dahan 308215086</a:t>
            </a:r>
            <a:endParaRPr b="1"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Mentor: Mr. Alex Keselman</a:t>
            </a:r>
            <a:endParaRPr b="1"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5" name="Google Shape;185;p22"/>
          <p:cNvGraphicFramePr/>
          <p:nvPr/>
        </p:nvGraphicFramePr>
        <p:xfrm>
          <a:off x="193475" y="1104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{55771F45-DCD5-4561-B5F0-056679E65AB6}</a:tableStyleId>
              </a:tblPr>
              <a:tblGrid>
                <a:gridCol w="382850"/>
                <a:gridCol w="2677400"/>
                <a:gridCol w="2511125"/>
                <a:gridCol w="3993725"/>
                <a:gridCol w="2368950"/>
              </a:tblGrid>
              <a:tr h="434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w-IL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Tested Function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w-IL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Tested Module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w-IL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Testing Plan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0" marL="91425"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w-IL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Expected Result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DBDBDB"/>
                    </a:solidFill>
                  </a:tcPr>
                </a:tc>
              </a:tr>
              <a:tr h="1041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-IL"/>
                        <a:t>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-IL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User login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-IL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Authentication Module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-IL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Verify that a user can log in with valid credentials. Test with both valid and invalid credentials.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-IL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The user logs in successfully with valid credentials; receives an error for invalid.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DBDBDB"/>
                    </a:solidFill>
                  </a:tcPr>
                </a:tc>
              </a:tr>
              <a:tr h="1041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-IL"/>
                        <a:t>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-IL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Stock Recommendations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-IL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AI Model Module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-IL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Provide sample stock data and check if the AI model generates buy/sell recommendations based on technical analysis (e.g., moving averages, RSI).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-IL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The AI model generates accurate and timely buy/sell recommendations.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DBDBDB"/>
                    </a:solidFill>
                  </a:tcPr>
                </a:tc>
              </a:tr>
              <a:tr h="1041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-IL"/>
                        <a:t>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-IL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 Retrieval from Financial API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-IL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Backend (API Integration)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-IL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Test API integration by fetching real-time stock data from the financial API (e.g., Alpha Vantage or Yahoo Finance).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-IL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The API retrieves accurate real-time and historical stock data without errors.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DBDBDB"/>
                    </a:solidFill>
                  </a:tcPr>
                </a:tc>
              </a:tr>
              <a:tr h="1041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-IL"/>
                        <a:t>4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-IL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Customizing Trading Preferences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-IL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Preferences Module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-IL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Test whether users can customize their trading preferences (e.g., trading style, risk tolerance) and if the system applies these settings correctly.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-IL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The system stores and applies the user’s custom preferences to the recommendations.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DBDBDB"/>
                    </a:solidFill>
                  </a:tcPr>
                </a:tc>
              </a:tr>
              <a:tr h="1041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-IL"/>
                        <a:t>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-IL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Receiving Alerts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-IL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Notification System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-IL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Set alerts for specific stock conditions (e.g., when a stock price crosses a threshold) and verify that notifications are sent when conditions are met.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-IL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The user receives accurate and timely notifications based on their set criteria.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DBDBDB"/>
                    </a:solidFill>
                  </a:tcPr>
                </a:tc>
              </a:tr>
            </a:tbl>
          </a:graphicData>
        </a:graphic>
      </p:graphicFrame>
      <p:sp>
        <p:nvSpPr>
          <p:cNvPr id="186" name="Google Shape;186;p22"/>
          <p:cNvSpPr txBox="1"/>
          <p:nvPr>
            <p:ph type="title"/>
          </p:nvPr>
        </p:nvSpPr>
        <p:spPr>
          <a:xfrm>
            <a:off x="193475" y="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System Test Plan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Target Audience</a:t>
            </a:r>
            <a:endParaRPr/>
          </a:p>
        </p:txBody>
      </p:sp>
      <p:sp>
        <p:nvSpPr>
          <p:cNvPr id="193" name="Google Shape;193;p23"/>
          <p:cNvSpPr txBox="1"/>
          <p:nvPr>
            <p:ph idx="1" type="body"/>
          </p:nvPr>
        </p:nvSpPr>
        <p:spPr>
          <a:xfrm>
            <a:off x="838200" y="1825625"/>
            <a:ext cx="6368700" cy="187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b="1" lang="iw-IL"/>
              <a:t>Retail Traders:</a:t>
            </a:r>
            <a:r>
              <a:rPr lang="iw-IL"/>
              <a:t> Make smarter decisions without needing expert-level knowledge.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b="1" lang="iw-IL"/>
              <a:t>Financial Advisors:</a:t>
            </a:r>
            <a:r>
              <a:rPr lang="iw-IL"/>
              <a:t> Provide data-driven advice to clients.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iw-IL"/>
              <a:t>Investment Firms:</a:t>
            </a:r>
            <a:r>
              <a:rPr lang="iw-IL"/>
              <a:t> Automate decision-making to optimize portfolio management</a:t>
            </a:r>
            <a:r>
              <a:rPr lang="iw-IL" sz="1100"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1675" y="3991599"/>
            <a:ext cx="3207925" cy="275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8625" y="4694075"/>
            <a:ext cx="3859618" cy="199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6838" y="1573763"/>
            <a:ext cx="3592752" cy="1995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Monetization Strategy</a:t>
            </a:r>
            <a:endParaRPr/>
          </a:p>
        </p:txBody>
      </p:sp>
      <p:sp>
        <p:nvSpPr>
          <p:cNvPr id="203" name="Google Shape;203;p24"/>
          <p:cNvSpPr txBox="1"/>
          <p:nvPr>
            <p:ph idx="1" type="body"/>
          </p:nvPr>
        </p:nvSpPr>
        <p:spPr>
          <a:xfrm>
            <a:off x="838200" y="1825625"/>
            <a:ext cx="9688800" cy="2002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b="1" lang="iw-IL"/>
              <a:t>Subscription-based Model</a:t>
            </a:r>
            <a:r>
              <a:rPr lang="iw-IL"/>
              <a:t>: Monthly or yearly subscription fees for premium features.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b="1" lang="iw-IL"/>
              <a:t>Freemium Model</a:t>
            </a:r>
            <a:r>
              <a:rPr lang="iw-IL"/>
              <a:t>: Basic access for free, with premium AI features at an additional cost.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b="1" lang="iw-IL"/>
              <a:t>Enterprise Solutions</a:t>
            </a:r>
            <a:r>
              <a:rPr lang="iw-IL"/>
              <a:t>: Tailored versions of the platform for investment firms or larger traders.</a:t>
            </a:r>
            <a:endParaRPr/>
          </a:p>
        </p:txBody>
      </p:sp>
      <p:pic>
        <p:nvPicPr>
          <p:cNvPr id="204" name="Google Shape;20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4075" y="4086901"/>
            <a:ext cx="3688448" cy="207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0711" y="4336225"/>
            <a:ext cx="2101473" cy="157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4"/>
          <p:cNvPicPr preferRelativeResize="0"/>
          <p:nvPr/>
        </p:nvPicPr>
        <p:blipFill rotWithShape="1">
          <a:blip r:embed="rId5">
            <a:alphaModFix/>
          </a:blip>
          <a:srcRect b="10466" l="0" r="0" t="0"/>
          <a:stretch/>
        </p:blipFill>
        <p:spPr>
          <a:xfrm>
            <a:off x="1094010" y="4086897"/>
            <a:ext cx="2151890" cy="20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Use-Case Diagram</a:t>
            </a:r>
            <a:endParaRPr/>
          </a:p>
        </p:txBody>
      </p:sp>
      <p:pic>
        <p:nvPicPr>
          <p:cNvPr id="213" name="Google Shape;21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375" y="1446225"/>
            <a:ext cx="6731701" cy="517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Questions?</a:t>
            </a:r>
            <a:endParaRPr/>
          </a:p>
        </p:txBody>
      </p:sp>
      <p:pic>
        <p:nvPicPr>
          <p:cNvPr id="220" name="Google Shape;220;p26" title="a cartoon cat is holding a thank you sign (provided by Tenor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2700" y="1843650"/>
            <a:ext cx="3706600" cy="317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iw-IL" sz="4400"/>
              <a:t>Introduction</a:t>
            </a:r>
            <a:br>
              <a:rPr b="0" lang="iw-IL" sz="2400" cap="none">
                <a:solidFill>
                  <a:schemeClr val="accent1"/>
                </a:solidFill>
              </a:rPr>
            </a:br>
            <a:endParaRPr/>
          </a:p>
        </p:txBody>
      </p:sp>
      <p:sp>
        <p:nvSpPr>
          <p:cNvPr id="97" name="Google Shape;97;p14"/>
          <p:cNvSpPr txBox="1"/>
          <p:nvPr>
            <p:ph idx="1" type="body"/>
          </p:nvPr>
        </p:nvSpPr>
        <p:spPr>
          <a:xfrm>
            <a:off x="838200" y="1825625"/>
            <a:ext cx="75549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685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iw-IL"/>
              <a:t>The problem we aim to solve is the need for an automated, AI-driven system that can process large volumes of data quickly and provide accurate buy/sell recommendations tailored to different trading styles.</a:t>
            </a:r>
            <a:endParaRPr/>
          </a:p>
          <a:p>
            <a:pPr indent="-19685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iw-IL"/>
              <a:t>Some platforms offer AI-driven stock predictions.</a:t>
            </a:r>
            <a:endParaRPr/>
          </a:p>
          <a:p>
            <a:pPr indent="-19685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iw-IL"/>
              <a:t>The proposed solution is to develop a full-stack web application that leverages AI to provide automated buy/sell recommendations for stocks.</a:t>
            </a:r>
            <a:endParaRPr/>
          </a:p>
          <a:p>
            <a:pPr indent="-19685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iw-IL"/>
              <a:t>The solution will be useful to Individual Traders ,Financial Advisors, Investment Firms ,Educational Institutions.</a:t>
            </a:r>
            <a:endParaRPr/>
          </a:p>
        </p:txBody>
      </p:sp>
      <p:pic>
        <p:nvPicPr>
          <p:cNvPr id="98" name="Google Shape;9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9950" y="2382350"/>
            <a:ext cx="386715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iw-IL" sz="3600"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b="1" lang="iw-IL" sz="3600">
                <a:latin typeface="Montserrat"/>
                <a:ea typeface="Montserrat"/>
                <a:cs typeface="Montserrat"/>
                <a:sym typeface="Montserrat"/>
              </a:rPr>
              <a:t>he problem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838200" y="1825625"/>
            <a:ext cx="9598200" cy="26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•"/>
            </a:pPr>
            <a:r>
              <a:rPr lang="iw-IL" sz="1900"/>
              <a:t>Stock trading is complex and fast-paced.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•"/>
            </a:pPr>
            <a:r>
              <a:rPr lang="iw-IL" sz="1900"/>
              <a:t>Traders face the challenge of analyzing large amounts of data, leading to time-consuming, error-prone decisions.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•"/>
            </a:pPr>
            <a:r>
              <a:rPr lang="iw-IL" sz="1900"/>
              <a:t>Manual analysis of technical indicators and fundamentals is overwhelming for both novice and experienced traders.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iw-IL" sz="1900">
                <a:solidFill>
                  <a:srgbClr val="CC0000"/>
                </a:solidFill>
              </a:rPr>
              <a:t>80% of retail traders lose money</a:t>
            </a:r>
            <a:r>
              <a:rPr lang="iw-IL" sz="1900"/>
              <a:t> due to a lack of informed decisions.</a:t>
            </a:r>
            <a:endParaRPr/>
          </a:p>
        </p:txBody>
      </p:sp>
      <p:pic>
        <p:nvPicPr>
          <p:cNvPr id="105" name="Google Shape;105;p15" title="two men are shoveling a pile of money into a furnace (provided by Tenor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0238" y="4425800"/>
            <a:ext cx="2551525" cy="19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600">
                <a:latin typeface="Montserrat"/>
                <a:ea typeface="Montserrat"/>
                <a:cs typeface="Montserrat"/>
                <a:sym typeface="Montserrat"/>
              </a:rPr>
              <a:t>The solution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197225" y="1690825"/>
            <a:ext cx="5158200" cy="330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Montserrat"/>
              <a:buChar char="•"/>
            </a:pPr>
            <a:r>
              <a:rPr lang="iw-IL" sz="1900"/>
              <a:t>AI-powered web application that automates buy/sell recommendations.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•"/>
            </a:pPr>
            <a:r>
              <a:rPr lang="iw-IL" sz="1900"/>
              <a:t>Tailored to individual trading styles .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•"/>
            </a:pPr>
            <a:r>
              <a:rPr lang="iw-IL" sz="1900"/>
              <a:t>Integration of both technical and fundamental analysis for more informed decisions.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2850" y="1690825"/>
            <a:ext cx="6396724" cy="437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600">
                <a:latin typeface="Montserrat"/>
                <a:ea typeface="Montserrat"/>
                <a:cs typeface="Montserrat"/>
                <a:sym typeface="Montserrat"/>
              </a:rPr>
              <a:t>H</a:t>
            </a:r>
            <a:r>
              <a:rPr b="1" lang="iw-IL" sz="3600">
                <a:latin typeface="Montserrat"/>
                <a:ea typeface="Montserrat"/>
                <a:cs typeface="Montserrat"/>
                <a:sym typeface="Montserrat"/>
              </a:rPr>
              <a:t>ow it works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20" name="Google Shape;120;p17"/>
          <p:cNvGrpSpPr/>
          <p:nvPr/>
        </p:nvGrpSpPr>
        <p:grpSpPr>
          <a:xfrm>
            <a:off x="471439" y="1662525"/>
            <a:ext cx="11249123" cy="4643953"/>
            <a:chOff x="0" y="1586325"/>
            <a:chExt cx="11249123" cy="4643953"/>
          </a:xfrm>
        </p:grpSpPr>
        <p:grpSp>
          <p:nvGrpSpPr>
            <p:cNvPr id="121" name="Google Shape;121;p17"/>
            <p:cNvGrpSpPr/>
            <p:nvPr/>
          </p:nvGrpSpPr>
          <p:grpSpPr>
            <a:xfrm>
              <a:off x="5203511" y="1586325"/>
              <a:ext cx="3369619" cy="4643951"/>
              <a:chOff x="5553898" y="1189775"/>
              <a:chExt cx="3467400" cy="3483050"/>
            </a:xfrm>
          </p:grpSpPr>
          <p:sp>
            <p:nvSpPr>
              <p:cNvPr id="122" name="Google Shape;122;p17"/>
              <p:cNvSpPr/>
              <p:nvPr/>
            </p:nvSpPr>
            <p:spPr>
              <a:xfrm>
                <a:off x="5553898" y="1189775"/>
                <a:ext cx="3467400" cy="669000"/>
              </a:xfrm>
              <a:prstGeom prst="chevron">
                <a:avLst>
                  <a:gd fmla="val 50000" name="adj"/>
                </a:avLst>
              </a:prstGeom>
              <a:solidFill>
                <a:srgbClr val="1155C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w-IL" sz="19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Recommendation</a:t>
                </a:r>
                <a:endParaRPr sz="19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3" name="Google Shape;123;p17"/>
              <p:cNvSpPr txBox="1"/>
              <p:nvPr/>
            </p:nvSpPr>
            <p:spPr>
              <a:xfrm>
                <a:off x="6167063" y="2057125"/>
                <a:ext cx="2236200" cy="261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iw-IL" sz="190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Display predictions and stock data in a user-friendly interface.</a:t>
                </a:r>
                <a:endParaRPr sz="1900"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124" name="Google Shape;124;p17"/>
            <p:cNvGrpSpPr/>
            <p:nvPr/>
          </p:nvGrpSpPr>
          <p:grpSpPr>
            <a:xfrm>
              <a:off x="0" y="1586626"/>
              <a:ext cx="3157874" cy="4643653"/>
              <a:chOff x="0" y="1189999"/>
              <a:chExt cx="2891561" cy="3482827"/>
            </a:xfrm>
          </p:grpSpPr>
          <p:sp>
            <p:nvSpPr>
              <p:cNvPr id="125" name="Google Shape;125;p17"/>
              <p:cNvSpPr/>
              <p:nvPr/>
            </p:nvSpPr>
            <p:spPr>
              <a:xfrm>
                <a:off x="0" y="1189999"/>
                <a:ext cx="2706300" cy="669000"/>
              </a:xfrm>
              <a:prstGeom prst="homePlate">
                <a:avLst>
                  <a:gd fmla="val 50000" name="adj"/>
                </a:avLst>
              </a:prstGeom>
              <a:solidFill>
                <a:srgbClr val="6D9EEB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w-IL" sz="19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Stock Data</a:t>
                </a:r>
                <a:endParaRPr sz="19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6" name="Google Shape;126;p17"/>
              <p:cNvSpPr txBox="1"/>
              <p:nvPr/>
            </p:nvSpPr>
            <p:spPr>
              <a:xfrm>
                <a:off x="655361" y="2057125"/>
                <a:ext cx="2236200" cy="261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</a:pPr>
                <a:r>
                  <a:rPr lang="iw-IL" sz="190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Collect real-time and historical stock data using APIs.</a:t>
                </a:r>
                <a:endParaRPr sz="1900"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127" name="Google Shape;127;p17"/>
            <p:cNvGrpSpPr/>
            <p:nvPr/>
          </p:nvGrpSpPr>
          <p:grpSpPr>
            <a:xfrm>
              <a:off x="2472195" y="1586326"/>
              <a:ext cx="3259468" cy="4643953"/>
              <a:chOff x="2944199" y="1189773"/>
              <a:chExt cx="2770950" cy="3483052"/>
            </a:xfrm>
          </p:grpSpPr>
          <p:sp>
            <p:nvSpPr>
              <p:cNvPr id="128" name="Google Shape;128;p17"/>
              <p:cNvSpPr/>
              <p:nvPr/>
            </p:nvSpPr>
            <p:spPr>
              <a:xfrm>
                <a:off x="2944199" y="1189773"/>
                <a:ext cx="2770800" cy="669000"/>
              </a:xfrm>
              <a:prstGeom prst="chevron">
                <a:avLst>
                  <a:gd fmla="val 50000" name="adj"/>
                </a:avLst>
              </a:prstGeom>
              <a:solidFill>
                <a:srgbClr val="3C78D8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w-IL" sz="19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AI Model</a:t>
                </a:r>
                <a:endParaRPr sz="19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9" name="Google Shape;129;p17"/>
              <p:cNvSpPr txBox="1"/>
              <p:nvPr/>
            </p:nvSpPr>
            <p:spPr>
              <a:xfrm>
                <a:off x="3478949" y="2057125"/>
                <a:ext cx="2236200" cy="261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</a:pPr>
                <a:r>
                  <a:rPr lang="iw-IL" sz="190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Analyze stock data with machine learning models to generate recommendations.</a:t>
                </a:r>
                <a:endParaRPr sz="1900"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130" name="Google Shape;130;p17"/>
            <p:cNvGrpSpPr/>
            <p:nvPr/>
          </p:nvGrpSpPr>
          <p:grpSpPr>
            <a:xfrm>
              <a:off x="8036644" y="1586325"/>
              <a:ext cx="3212479" cy="4643951"/>
              <a:chOff x="5632317" y="1189775"/>
              <a:chExt cx="3305700" cy="3483050"/>
            </a:xfrm>
          </p:grpSpPr>
          <p:sp>
            <p:nvSpPr>
              <p:cNvPr id="131" name="Google Shape;131;p17"/>
              <p:cNvSpPr/>
              <p:nvPr/>
            </p:nvSpPr>
            <p:spPr>
              <a:xfrm>
                <a:off x="5632317" y="1189775"/>
                <a:ext cx="3305700" cy="669000"/>
              </a:xfrm>
              <a:prstGeom prst="chevron">
                <a:avLst>
                  <a:gd fmla="val 50000" name="adj"/>
                </a:avLst>
              </a:prstGeom>
              <a:solidFill>
                <a:srgbClr val="1C4587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w-IL" sz="19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User</a:t>
                </a:r>
                <a:endParaRPr sz="19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2" name="Google Shape;132;p17"/>
              <p:cNvSpPr txBox="1"/>
              <p:nvPr/>
            </p:nvSpPr>
            <p:spPr>
              <a:xfrm>
                <a:off x="6167063" y="2057125"/>
                <a:ext cx="2236200" cy="261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iw-IL" sz="190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Allow users to customize their trading preferences and receive alerts.</a:t>
                </a:r>
                <a:endParaRPr sz="19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l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Key Features</a:t>
            </a:r>
            <a:endParaRPr/>
          </a:p>
        </p:txBody>
      </p:sp>
      <p:sp>
        <p:nvSpPr>
          <p:cNvPr id="139" name="Google Shape;139;p18"/>
          <p:cNvSpPr txBox="1"/>
          <p:nvPr>
            <p:ph idx="1" type="body"/>
          </p:nvPr>
        </p:nvSpPr>
        <p:spPr>
          <a:xfrm>
            <a:off x="838200" y="1825625"/>
            <a:ext cx="6348900" cy="330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b="1" lang="iw-IL"/>
              <a:t>AI-Powered Stock Recommendations</a:t>
            </a:r>
            <a:r>
              <a:rPr lang="iw-IL"/>
              <a:t>: Automated predictions based on data analysis.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b="1" lang="iw-IL"/>
              <a:t>Customizable Trading Preferences</a:t>
            </a:r>
            <a:r>
              <a:rPr lang="iw-IL"/>
              <a:t>: Tailor recommendations based on user input.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b="1" lang="iw-IL"/>
              <a:t>Real-Time Data Integration</a:t>
            </a:r>
            <a:r>
              <a:rPr lang="iw-IL"/>
              <a:t>: Access real-time stock data from financial APIs.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b="1" lang="iw-IL"/>
              <a:t>Alerts &amp; Notifications</a:t>
            </a:r>
            <a:r>
              <a:rPr lang="iw-IL"/>
              <a:t>: Get notified when stock conditions meet predefined criteria.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850" y="3538625"/>
            <a:ext cx="1822200" cy="18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/>
          <p:cNvPicPr preferRelativeResize="0"/>
          <p:nvPr/>
        </p:nvPicPr>
        <p:blipFill rotWithShape="1">
          <a:blip r:embed="rId4">
            <a:alphaModFix/>
          </a:blip>
          <a:srcRect b="0" l="22416" r="24059" t="0"/>
          <a:stretch/>
        </p:blipFill>
        <p:spPr>
          <a:xfrm>
            <a:off x="9936050" y="3538625"/>
            <a:ext cx="1885583" cy="18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67738" y="1716425"/>
            <a:ext cx="1822200" cy="18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2175" y="1716425"/>
            <a:ext cx="1885574" cy="188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600"/>
              <a:t>System Architecture</a:t>
            </a:r>
            <a:endParaRPr sz="3600"/>
          </a:p>
        </p:txBody>
      </p:sp>
      <p:sp>
        <p:nvSpPr>
          <p:cNvPr id="150" name="Google Shape;150;p19"/>
          <p:cNvSpPr txBox="1"/>
          <p:nvPr>
            <p:ph idx="1" type="body"/>
          </p:nvPr>
        </p:nvSpPr>
        <p:spPr>
          <a:xfrm>
            <a:off x="838200" y="1825625"/>
            <a:ext cx="10515600" cy="153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b="1" lang="iw-IL" sz="1900" u="sng"/>
              <a:t>Backend:</a:t>
            </a:r>
            <a:r>
              <a:rPr lang="iw-IL" sz="1900"/>
              <a:t> Node.js &amp; Express for handling API requests and user authentication.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b="1" lang="iw-IL" sz="1900" u="sng"/>
              <a:t>Frontend:</a:t>
            </a:r>
            <a:r>
              <a:rPr lang="iw-IL" sz="1900"/>
              <a:t> React.js for a dynamic, user-friendly interface.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b="1" lang="iw-IL" sz="1900" u="sng"/>
              <a:t>Database:</a:t>
            </a:r>
            <a:r>
              <a:rPr lang="iw-IL" sz="1900"/>
              <a:t> MongoDB for storing user data, stock history, and AI predictions.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b="1" lang="iw-IL" sz="1900" u="sng"/>
              <a:t>AI/ML:</a:t>
            </a:r>
            <a:r>
              <a:rPr lang="iw-IL" sz="1900"/>
              <a:t> Python (TensorFlow, Scikit-learn) for developing machine learning models.</a:t>
            </a:r>
            <a:endParaRPr/>
          </a:p>
        </p:txBody>
      </p:sp>
      <p:sp>
        <p:nvSpPr>
          <p:cNvPr id="151" name="Google Shape;151;p19"/>
          <p:cNvSpPr/>
          <p:nvPr/>
        </p:nvSpPr>
        <p:spPr>
          <a:xfrm>
            <a:off x="1365625" y="3867600"/>
            <a:ext cx="1614900" cy="847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>
                <a:latin typeface="Calibri"/>
                <a:ea typeface="Calibri"/>
                <a:cs typeface="Calibri"/>
                <a:sym typeface="Calibri"/>
              </a:rPr>
              <a:t>Frontend (React.js)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9"/>
          <p:cNvSpPr/>
          <p:nvPr/>
        </p:nvSpPr>
        <p:spPr>
          <a:xfrm>
            <a:off x="4357513" y="3867600"/>
            <a:ext cx="1614900" cy="847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>
                <a:latin typeface="Calibri"/>
                <a:ea typeface="Calibri"/>
                <a:cs typeface="Calibri"/>
                <a:sym typeface="Calibri"/>
              </a:rPr>
              <a:t>Backend (Node.js, Express.js)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9"/>
          <p:cNvSpPr/>
          <p:nvPr/>
        </p:nvSpPr>
        <p:spPr>
          <a:xfrm>
            <a:off x="7349425" y="3867600"/>
            <a:ext cx="1614900" cy="847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6DB"/>
              </a:gs>
              <a:gs pos="100000">
                <a:srgbClr val="FAD15C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>
                <a:latin typeface="Calibri"/>
                <a:ea typeface="Calibri"/>
                <a:cs typeface="Calibri"/>
                <a:sym typeface="Calibri"/>
              </a:rPr>
              <a:t>AI Model (TensorFlow, Python)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9"/>
          <p:cNvSpPr/>
          <p:nvPr/>
        </p:nvSpPr>
        <p:spPr>
          <a:xfrm>
            <a:off x="4357525" y="5522100"/>
            <a:ext cx="1614900" cy="847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>
                <a:latin typeface="Calibri"/>
                <a:ea typeface="Calibri"/>
                <a:cs typeface="Calibri"/>
                <a:sym typeface="Calibri"/>
              </a:rPr>
              <a:t>Database (MongoDB)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5" name="Google Shape;155;p19"/>
          <p:cNvCxnSpPr/>
          <p:nvPr/>
        </p:nvCxnSpPr>
        <p:spPr>
          <a:xfrm>
            <a:off x="2980525" y="4101800"/>
            <a:ext cx="1377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" name="Google Shape;156;p19"/>
          <p:cNvCxnSpPr/>
          <p:nvPr/>
        </p:nvCxnSpPr>
        <p:spPr>
          <a:xfrm>
            <a:off x="5972413" y="4101800"/>
            <a:ext cx="1377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" name="Google Shape;157;p19"/>
          <p:cNvCxnSpPr/>
          <p:nvPr/>
        </p:nvCxnSpPr>
        <p:spPr>
          <a:xfrm>
            <a:off x="5164963" y="4783550"/>
            <a:ext cx="0" cy="807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" name="Google Shape;158;p19"/>
          <p:cNvCxnSpPr/>
          <p:nvPr/>
        </p:nvCxnSpPr>
        <p:spPr>
          <a:xfrm>
            <a:off x="2980525" y="4493450"/>
            <a:ext cx="1377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59" name="Google Shape;159;p19"/>
          <p:cNvCxnSpPr/>
          <p:nvPr/>
        </p:nvCxnSpPr>
        <p:spPr>
          <a:xfrm>
            <a:off x="5972425" y="4493450"/>
            <a:ext cx="1377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60" name="Google Shape;160;p19"/>
          <p:cNvSpPr txBox="1"/>
          <p:nvPr/>
        </p:nvSpPr>
        <p:spPr>
          <a:xfrm>
            <a:off x="3081625" y="3770788"/>
            <a:ext cx="12759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Request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19"/>
          <p:cNvSpPr txBox="1"/>
          <p:nvPr/>
        </p:nvSpPr>
        <p:spPr>
          <a:xfrm>
            <a:off x="6022975" y="3770800"/>
            <a:ext cx="13770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Send Stock Data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19"/>
          <p:cNvSpPr txBox="1"/>
          <p:nvPr/>
        </p:nvSpPr>
        <p:spPr>
          <a:xfrm>
            <a:off x="5913325" y="4541200"/>
            <a:ext cx="1692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Return Predictions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19"/>
          <p:cNvSpPr txBox="1"/>
          <p:nvPr/>
        </p:nvSpPr>
        <p:spPr>
          <a:xfrm>
            <a:off x="2653075" y="4493475"/>
            <a:ext cx="19137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Display Recommendations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19"/>
          <p:cNvSpPr txBox="1"/>
          <p:nvPr/>
        </p:nvSpPr>
        <p:spPr>
          <a:xfrm>
            <a:off x="5164975" y="4962900"/>
            <a:ext cx="1692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Store/Retrieve Dat</a:t>
            </a:r>
            <a:r>
              <a:rPr b="1" lang="iw-IL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AI Model Overview</a:t>
            </a:r>
            <a:endParaRPr/>
          </a:p>
        </p:txBody>
      </p:sp>
      <p:sp>
        <p:nvSpPr>
          <p:cNvPr id="171" name="Google Shape;171;p20"/>
          <p:cNvSpPr txBox="1"/>
          <p:nvPr>
            <p:ph idx="1" type="body"/>
          </p:nvPr>
        </p:nvSpPr>
        <p:spPr>
          <a:xfrm>
            <a:off x="838200" y="1825625"/>
            <a:ext cx="10345800" cy="330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Montserrat"/>
              <a:buChar char="•"/>
            </a:pPr>
            <a:r>
              <a:rPr lang="iw-IL"/>
              <a:t>The AI model analyzes stock data using machine learning algorithms.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•"/>
            </a:pPr>
            <a:r>
              <a:rPr lang="iw-IL"/>
              <a:t>Trained on historical stock data to predict buy/sell signals.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•"/>
            </a:pPr>
            <a:r>
              <a:rPr lang="iw-IL"/>
              <a:t>Factors in technical indicators (e.g., RSI, moving averages) and fundamentals (e.g., earnings reports).</a:t>
            </a:r>
            <a:endParaRPr/>
          </a:p>
        </p:txBody>
      </p:sp>
      <p:pic>
        <p:nvPicPr>
          <p:cNvPr id="172" name="Google Shape;17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5950" y="3757100"/>
            <a:ext cx="4700100" cy="2455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/>
          <p:nvPr>
            <p:ph type="title"/>
          </p:nvPr>
        </p:nvSpPr>
        <p:spPr>
          <a:xfrm>
            <a:off x="940425" y="381275"/>
            <a:ext cx="3677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Success Criteria</a:t>
            </a:r>
            <a:endParaRPr/>
          </a:p>
        </p:txBody>
      </p:sp>
      <p:sp>
        <p:nvSpPr>
          <p:cNvPr id="179" name="Google Shape;179;p21"/>
          <p:cNvSpPr txBox="1"/>
          <p:nvPr>
            <p:ph idx="1" type="body"/>
          </p:nvPr>
        </p:nvSpPr>
        <p:spPr>
          <a:xfrm>
            <a:off x="0" y="1910225"/>
            <a:ext cx="12030900" cy="575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770"/>
              <a:buNone/>
            </a:pPr>
            <a:r>
              <a:rPr b="1" lang="iw-IL"/>
              <a:t>Accuracy of AI Predictions</a:t>
            </a:r>
            <a:r>
              <a:rPr lang="iw-IL"/>
              <a:t>:</a:t>
            </a:r>
            <a:endParaRPr/>
          </a:p>
          <a:p>
            <a:pPr indent="-3492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iw-IL"/>
              <a:t>The AI model should surpass traditional methods in reliability and profitability.</a:t>
            </a:r>
            <a:endParaRPr/>
          </a:p>
          <a:p>
            <a:pPr indent="-3492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iw-IL"/>
              <a:t>Validated through backtesting with historical data and live testing with real-time data.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iw-IL"/>
              <a:t>User Satisfaction</a:t>
            </a:r>
            <a:r>
              <a:rPr lang="iw-IL"/>
              <a:t>:</a:t>
            </a:r>
            <a:endParaRPr/>
          </a:p>
          <a:p>
            <a:pPr indent="-3492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iw-IL"/>
              <a:t>Positive feedback regarding ease of use, effective recommendations, and user interface.</a:t>
            </a:r>
            <a:endParaRPr/>
          </a:p>
          <a:p>
            <a:pPr indent="-3492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iw-IL"/>
              <a:t>High ratings for customization options and overall performance.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iw-IL"/>
              <a:t>Performance and Scalability</a:t>
            </a:r>
            <a:r>
              <a:rPr lang="iw-IL"/>
              <a:t>:</a:t>
            </a:r>
            <a:endParaRPr/>
          </a:p>
          <a:p>
            <a:pPr indent="-3492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iw-IL"/>
              <a:t>Ability to handle large volumes of data and multiple users without slowdowns or crashes.</a:t>
            </a:r>
            <a:endParaRPr/>
          </a:p>
          <a:p>
            <a:pPr indent="-3492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iw-IL"/>
              <a:t>Continuously monitored post-deployment for performance.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iw-IL"/>
              <a:t>Security and Data Integrity</a:t>
            </a:r>
            <a:r>
              <a:rPr lang="iw-IL"/>
              <a:t>:</a:t>
            </a:r>
            <a:endParaRPr/>
          </a:p>
          <a:p>
            <a:pPr indent="-3492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iw-IL"/>
              <a:t>Secure user data with encryption and robust authentication.</a:t>
            </a:r>
            <a:endParaRPr/>
          </a:p>
          <a:p>
            <a:pPr indent="-3492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iw-IL"/>
              <a:t>Regular security audits to ensure data integrity and prevent breaches.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ערכת נושא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ערכת נושא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